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1"/>
  </p:notesMasterIdLst>
  <p:handoutMasterIdLst>
    <p:handoutMasterId r:id="rId32"/>
  </p:handoutMasterIdLst>
  <p:sldIdLst>
    <p:sldId id="322" r:id="rId3"/>
    <p:sldId id="8019" r:id="rId4"/>
    <p:sldId id="8031" r:id="rId5"/>
    <p:sldId id="8052" r:id="rId6"/>
    <p:sldId id="8059" r:id="rId7"/>
    <p:sldId id="8060" r:id="rId8"/>
    <p:sldId id="8061" r:id="rId9"/>
    <p:sldId id="8062" r:id="rId10"/>
    <p:sldId id="8063" r:id="rId11"/>
    <p:sldId id="8064" r:id="rId12"/>
    <p:sldId id="8065" r:id="rId13"/>
    <p:sldId id="8067" r:id="rId14"/>
    <p:sldId id="8066" r:id="rId15"/>
    <p:sldId id="8075" r:id="rId16"/>
    <p:sldId id="8053" r:id="rId17"/>
    <p:sldId id="8054" r:id="rId18"/>
    <p:sldId id="8055" r:id="rId19"/>
    <p:sldId id="8057" r:id="rId20"/>
    <p:sldId id="8058" r:id="rId21"/>
    <p:sldId id="8056" r:id="rId22"/>
    <p:sldId id="8068" r:id="rId23"/>
    <p:sldId id="8069" r:id="rId24"/>
    <p:sldId id="8074" r:id="rId25"/>
    <p:sldId id="8072" r:id="rId26"/>
    <p:sldId id="8071" r:id="rId27"/>
    <p:sldId id="8070" r:id="rId28"/>
    <p:sldId id="8073" r:id="rId29"/>
    <p:sldId id="7150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5377" autoAdjust="0"/>
  </p:normalViewPr>
  <p:slideViewPr>
    <p:cSldViewPr snapToGrid="0" showGuides="1">
      <p:cViewPr varScale="1">
        <p:scale>
          <a:sx n="139" d="100"/>
          <a:sy n="139" d="100"/>
        </p:scale>
        <p:origin x="88" y="37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XQ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开源</a:t>
            </a:r>
            <a:r>
              <a:rPr lang="en-US"/>
              <a:t>EDA</a:t>
            </a:r>
            <a:r>
              <a:rPr lang="zh-CN"/>
              <a:t>工具数量</a:t>
            </a:r>
          </a:p>
        </c:rich>
      </c:tx>
      <c:layout>
        <c:manualLayout>
          <c:xMode val="edge"/>
          <c:yMode val="edge"/>
          <c:x val="0.34193044619422575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当年数量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EDA工具数量!$B$3:$B$17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28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B-408B-8848-3A9A24B76C97}"/>
            </c:ext>
          </c:extLst>
        </c:ser>
        <c:ser>
          <c:idx val="2"/>
          <c:order val="1"/>
          <c:tx>
            <c:v>累计数量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EDA工具数量!$C$3:$C$17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10</c:v>
                </c:pt>
                <c:pt idx="8">
                  <c:v>11</c:v>
                </c:pt>
                <c:pt idx="9">
                  <c:v>13</c:v>
                </c:pt>
                <c:pt idx="10">
                  <c:v>16</c:v>
                </c:pt>
                <c:pt idx="11">
                  <c:v>20</c:v>
                </c:pt>
                <c:pt idx="12">
                  <c:v>25</c:v>
                </c:pt>
                <c:pt idx="13">
                  <c:v>53</c:v>
                </c:pt>
                <c:pt idx="1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B-408B-8848-3A9A24B76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4462736"/>
        <c:axId val="904465688"/>
      </c:barChart>
      <c:catAx>
        <c:axId val="9044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4465688"/>
        <c:crosses val="autoZero"/>
        <c:auto val="1"/>
        <c:lblAlgn val="ctr"/>
        <c:lblOffset val="100"/>
        <c:noMultiLvlLbl val="0"/>
      </c:catAx>
      <c:valAx>
        <c:axId val="90446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446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 b="1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——2022-08</a:t>
            </a:r>
            <a:r>
              <a:rPr lang="zh-CN" altLang="en-US" sz="4800" dirty="0">
                <a:solidFill>
                  <a:srgbClr val="330066"/>
                </a:solidFill>
              </a:rPr>
              <a:t>期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张锦森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fld id="{765EDB24-EFA0-41CA-822C-F387C79AF77C}" type="datetime2">
              <a:rPr lang="zh-CN" altLang="en-US" sz="2000" b="1" smtClean="0"/>
              <a:pPr algn="ctr">
                <a:defRPr/>
              </a:pPr>
              <a:t>2024年8月16日</a:t>
            </a:fld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328B1-70CB-D14B-0E47-C95E4A95B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图类</a:t>
            </a:r>
            <a:endParaRPr lang="en-US" altLang="zh-CN" dirty="0"/>
          </a:p>
          <a:p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9E08B7-497D-58FE-3718-80784E741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95" y="1928205"/>
            <a:ext cx="7828409" cy="42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5DEA8-1718-BDB0-72F1-1F4E5002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1"/>
            <a:ext cx="10972800" cy="4934173"/>
          </a:xfrm>
        </p:spPr>
        <p:txBody>
          <a:bodyPr/>
          <a:lstStyle/>
          <a:p>
            <a:r>
              <a:rPr lang="zh-CN" altLang="en-US" dirty="0"/>
              <a:t>根据评估函数利用优先队列动态排序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6F463C-3F02-087D-EACA-D43D3983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0" y="2063638"/>
            <a:ext cx="7486650" cy="160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4940A7-F598-32EA-6675-9E4DB29D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0" y="3663838"/>
            <a:ext cx="86868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6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60C98-5650-8AAB-9CAB-2753D710F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核心循环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C3D2F7-A592-C414-EAD5-85417653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293" y="589788"/>
            <a:ext cx="7259580" cy="53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308BB-851E-4D2B-6A8E-3A7EE58F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B2BAFCB-483D-559B-768E-01621A416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7" y="1392237"/>
            <a:ext cx="10944225" cy="4543425"/>
          </a:xfrm>
        </p:spPr>
      </p:pic>
    </p:spTree>
    <p:extLst>
      <p:ext uri="{BB962C8B-B14F-4D97-AF65-F5344CB8AC3E}">
        <p14:creationId xmlns:p14="http://schemas.microsoft.com/office/powerpoint/2010/main" val="348687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A1912-79AF-5CE9-9170-EAA5F77C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全局布局和布局合法化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80843-C8F7-060C-8E23-B8BA5DB86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304" y="1183036"/>
            <a:ext cx="8502396" cy="4934173"/>
          </a:xfrm>
        </p:spPr>
        <p:txBody>
          <a:bodyPr/>
          <a:lstStyle/>
          <a:p>
            <a:r>
              <a:rPr lang="zh-CN" altLang="en-US" sz="2000" dirty="0"/>
              <a:t>全局布局是集成电路物理设计中的关键步骤，旨在将所有电路模块初步布局在芯片面积内，优化线长、延迟、功耗和密度等目标，同时减少连线拥塞，并考虑时序、功耗和热量分布等其他设计约束。全局布局提供了一个宏观的布局方案，为后续的布局合法化奠定基础，但不直接考虑设计规则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布局合法化是在全局布局的基础上调整模块位置，使其符合设计规则和制造工艺要求，解决单元重叠问题，并确保电源和时钟网络的合理分布。布局合法化的目标是保持全局布局的优化结果，如线长、延迟和功耗等，同时确保所有单元的位置符合设计规则，以实现设计的成功制造和运行。</a:t>
            </a:r>
          </a:p>
        </p:txBody>
      </p:sp>
    </p:spTree>
    <p:extLst>
      <p:ext uri="{BB962C8B-B14F-4D97-AF65-F5344CB8AC3E}">
        <p14:creationId xmlns:p14="http://schemas.microsoft.com/office/powerpoint/2010/main" val="43965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233F4-A3FB-A109-1C94-EBA62DF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Abacus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C26E5-B0A2-B7CE-A4D1-207C8AF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b="1" dirty="0"/>
              <a:t>算法概述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Abacus</a:t>
            </a:r>
            <a:r>
              <a:rPr lang="zh-CN" altLang="en-US" b="1" dirty="0"/>
              <a:t>算法</a:t>
            </a:r>
            <a:r>
              <a:rPr lang="zh-CN" altLang="en-US" dirty="0"/>
              <a:t>是一种用于标准单元电路布局合法化的技术，旨在通过最小化单元移动距离，确保所有单元在电路布局中的合法放置。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该算法主要依赖于动态规划和二次规划来确定最优的单元位置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2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A6061-C7A2-ED96-9A12-05DE26E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7729"/>
            <a:ext cx="10959008" cy="538045"/>
          </a:xfrm>
        </p:spPr>
        <p:txBody>
          <a:bodyPr/>
          <a:lstStyle/>
          <a:p>
            <a:r>
              <a:rPr lang="zh-CN" altLang="en-US" b="1" dirty="0"/>
              <a:t>排序与初始步骤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0FD4DE-35B3-2BA8-5F3B-CCF6703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单元排序</a:t>
            </a:r>
            <a:r>
              <a:rPr lang="zh-CN" altLang="en-US" dirty="0"/>
              <a:t>：首先将所有单元按其</a:t>
            </a:r>
            <a:r>
              <a:rPr lang="en-US" altLang="zh-CN" dirty="0"/>
              <a:t>x</a:t>
            </a:r>
            <a:r>
              <a:rPr lang="zh-CN" altLang="en-US" dirty="0"/>
              <a:t>坐标进行排序。这个步骤确保在后续处理过程中，每个单元都能按照从左到右的顺序处理，减少布局过程中的复杂性。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这一排序可以按递增或递减顺序进行，实验表明不同顺序可能导致不同的总移动成本，应选择最优的排序方向。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6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73D63-D892-DBA3-9D55-5275D97B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47" y="675260"/>
            <a:ext cx="10959008" cy="930498"/>
          </a:xfrm>
        </p:spPr>
        <p:txBody>
          <a:bodyPr/>
          <a:lstStyle/>
          <a:p>
            <a:r>
              <a:rPr lang="zh-CN" altLang="en-US" b="1" dirty="0"/>
              <a:t>行扫描与放置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DF05B-98F9-A4D9-04D0-B4F18291B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对于每一个单元，算法通过遍历所有可能的行来确定最佳的放置位置。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 err="1"/>
              <a:t>PlaceRow</a:t>
            </a:r>
            <a:r>
              <a:rPr lang="zh-CN" altLang="en-US" dirty="0"/>
              <a:t>过程用于计算每个单元的最优放置行，具体步骤如下：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临时放置</a:t>
            </a:r>
            <a:r>
              <a:rPr lang="zh-CN" altLang="en-US" dirty="0"/>
              <a:t>：将当前单元插入某一行的临时位置。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成本计算</a:t>
            </a:r>
            <a:r>
              <a:rPr lang="zh-CN" altLang="en-US" dirty="0"/>
              <a:t>：计算该放置位置的成本，成本由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方向的移动距离平方决定。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最优行选择</a:t>
            </a:r>
            <a:r>
              <a:rPr lang="zh-CN" altLang="en-US" dirty="0"/>
              <a:t>：如果当前行的放置成本比之前的最低成本低，则更新最优行。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最终放置</a:t>
            </a:r>
            <a:r>
              <a:rPr lang="zh-CN" altLang="en-US" dirty="0"/>
              <a:t>：一旦所有行都尝试完毕，将单元放置在成本最低的行中。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23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78413-E97E-346D-8E22-0E195D633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3179"/>
            <a:ext cx="10972800" cy="4934173"/>
          </a:xfrm>
        </p:spPr>
        <p:txBody>
          <a:bodyPr/>
          <a:lstStyle/>
          <a:p>
            <a:r>
              <a:rPr lang="en-US" altLang="zh-CN" dirty="0"/>
              <a:t>Abacus</a:t>
            </a:r>
            <a:r>
              <a:rPr lang="zh-CN" altLang="en-US" dirty="0"/>
              <a:t>算法的目标是最小化所有单元的总移动距离的平方和。这个目标可以通过求解以下二次规划问题来实现：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3AABC8-27A3-234B-DE2F-E7BF8472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776" y="2266950"/>
            <a:ext cx="4676775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D8575-49FD-D0AD-A179-AC9EF822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2" y="3065652"/>
            <a:ext cx="105060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0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A07E25-1904-3B62-02B1-38D54911B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71834"/>
            <a:ext cx="10972800" cy="49341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约束条件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1600" dirty="0"/>
              <a:t>单元之间不能重叠，每个单元的合法</a:t>
            </a:r>
            <a:r>
              <a:rPr lang="en-US" altLang="zh-CN" sz="1600" dirty="0"/>
              <a:t>x</a:t>
            </a:r>
            <a:r>
              <a:rPr lang="zh-CN" altLang="en-US" sz="1600" dirty="0"/>
              <a:t>左边必须满足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目标函数描述了所有单元的加权移动距离平方和，而约束条件确保了单元之间没有重叠。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插入到这个线性方程后，可以得到一个只依赖于 𝑥</a:t>
            </a:r>
            <a:r>
              <a:rPr lang="en-US" altLang="zh-CN" sz="1600" dirty="0"/>
              <a:t>(1)x(1) </a:t>
            </a:r>
            <a:r>
              <a:rPr lang="zh-CN" altLang="en-US" sz="1600" dirty="0"/>
              <a:t>的二次方程，目标函数将变得更加简单，并可以通过求导数来求解最优位置。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将初始的 </a:t>
            </a:r>
            <a:r>
              <a:rPr lang="en-US" altLang="zh-CN" sz="1600" dirty="0" err="1"/>
              <a:t>e,q</a:t>
            </a:r>
            <a:r>
              <a:rPr lang="en-US" altLang="zh-CN" sz="1600" dirty="0"/>
              <a:t> ,w   </a:t>
            </a:r>
            <a:r>
              <a:rPr lang="zh-CN" altLang="en-US" sz="1600" dirty="0"/>
              <a:t>设为</a:t>
            </a:r>
            <a:r>
              <a:rPr lang="en-US" altLang="zh-CN" sz="1600" dirty="0"/>
              <a:t>0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97D19-8845-683A-6C05-4B7A2134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76" y="1312936"/>
            <a:ext cx="5459422" cy="7072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2D43A2-AFDA-261A-12A1-44828AAC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06" y="2411740"/>
            <a:ext cx="5648785" cy="10172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AD4D6D-34FD-A4CA-97F6-2C2D0E7B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190" y="3942615"/>
            <a:ext cx="4404202" cy="10505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10AF37-A158-9474-9628-8C0ABDD3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852" y="5256963"/>
            <a:ext cx="1541536" cy="9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E8A6F-54C6-C04D-3479-8C8E3BDC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动态规划步骤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04A89-1EA2-E96A-0C6F-1793DAE2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按照</a:t>
            </a:r>
            <a:r>
              <a:rPr lang="en-US" altLang="zh-CN" dirty="0"/>
              <a:t>x</a:t>
            </a:r>
            <a:r>
              <a:rPr lang="zh-CN" altLang="en-US" dirty="0"/>
              <a:t>坐标顺序处理单元，创建集群。</a:t>
            </a:r>
          </a:p>
          <a:p>
            <a:pPr marL="0" indent="0">
              <a:buNone/>
            </a:pPr>
            <a:r>
              <a:rPr lang="zh-CN" altLang="en-US" dirty="0"/>
              <a:t>对每个集群进行初始化，包括其初始位置、权重和宽度等属性。</a:t>
            </a:r>
          </a:p>
          <a:p>
            <a:pPr marL="0" indent="0">
              <a:buNone/>
            </a:pPr>
            <a:r>
              <a:rPr lang="zh-CN" altLang="en-US" dirty="0"/>
              <a:t>通过求解二次规划模型来确定集群中单元的最优位置。</a:t>
            </a:r>
          </a:p>
          <a:p>
            <a:pPr marL="0" indent="0">
              <a:buNone/>
            </a:pPr>
            <a:r>
              <a:rPr lang="zh-CN" altLang="en-US" dirty="0"/>
              <a:t>集群合并：如果集群之间有重叠，则合并集群并重新计算位置。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63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E8AC7-6753-FA98-3412-54B6F16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E9822-1E28-12F0-6A70-66716B87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sz="1600" dirty="0"/>
              <a:t>在电路设计中，</a:t>
            </a:r>
            <a:r>
              <a:rPr lang="en-US" altLang="zh-CN" sz="1600" b="1" dirty="0"/>
              <a:t>Tetris</a:t>
            </a:r>
            <a:r>
              <a:rPr lang="zh-CN" altLang="en-US" sz="1600" b="1" dirty="0"/>
              <a:t>算法</a:t>
            </a:r>
            <a:r>
              <a:rPr lang="zh-CN" altLang="en-US" sz="1600" dirty="0"/>
              <a:t>主要用于</a:t>
            </a:r>
            <a:r>
              <a:rPr lang="zh-CN" altLang="en-US" sz="1600" b="1" dirty="0"/>
              <a:t>标准单元布局</a:t>
            </a:r>
            <a:r>
              <a:rPr lang="zh-CN" altLang="en-US" sz="1600" dirty="0"/>
              <a:t>（</a:t>
            </a:r>
            <a:r>
              <a:rPr lang="en-US" altLang="zh-CN" sz="1600" dirty="0"/>
              <a:t>Standard Cell Placement</a:t>
            </a:r>
            <a:r>
              <a:rPr lang="zh-CN" altLang="en-US" sz="1600" dirty="0"/>
              <a:t>）的优化过程。这种算法以经典游戏</a:t>
            </a:r>
            <a:r>
              <a:rPr lang="en-US" altLang="zh-CN" sz="1600" dirty="0"/>
              <a:t>《</a:t>
            </a:r>
            <a:r>
              <a:rPr lang="zh-CN" altLang="en-US" sz="1600" dirty="0"/>
              <a:t>俄罗斯方块</a:t>
            </a:r>
            <a:r>
              <a:rPr lang="en-US" altLang="zh-CN" sz="1600" dirty="0"/>
              <a:t>》</a:t>
            </a:r>
            <a:r>
              <a:rPr lang="zh-CN" altLang="en-US" sz="1600" dirty="0"/>
              <a:t>（</a:t>
            </a:r>
            <a:r>
              <a:rPr lang="en-US" altLang="zh-CN" sz="1600" dirty="0"/>
              <a:t>Tetris</a:t>
            </a:r>
            <a:r>
              <a:rPr lang="zh-CN" altLang="en-US" sz="1600" dirty="0"/>
              <a:t>）命名，因为它像玩俄罗斯方块一样，将电路单元一个一个地“落下”到布局区域中，使得空间利用率最大化，并尽量减少电路的延迟和面积。以下是对</a:t>
            </a:r>
            <a:r>
              <a:rPr lang="en-US" altLang="zh-CN" sz="1600" dirty="0"/>
              <a:t>Tetris</a:t>
            </a:r>
            <a:r>
              <a:rPr lang="zh-CN" altLang="en-US" sz="1600" dirty="0"/>
              <a:t>算法的简要介绍：</a:t>
            </a:r>
          </a:p>
          <a:p>
            <a:r>
              <a:rPr lang="en-US" altLang="zh-CN" sz="1600" b="1" dirty="0"/>
              <a:t>1. </a:t>
            </a:r>
            <a:r>
              <a:rPr lang="zh-CN" altLang="en-US" sz="1600" b="1" dirty="0"/>
              <a:t>算法背景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在集成电路（</a:t>
            </a:r>
            <a:r>
              <a:rPr lang="en-US" altLang="zh-CN" sz="1600" dirty="0"/>
              <a:t>IC</a:t>
            </a:r>
            <a:r>
              <a:rPr lang="zh-CN" altLang="en-US" sz="1600" dirty="0"/>
              <a:t>）设计中，</a:t>
            </a:r>
            <a:r>
              <a:rPr lang="zh-CN" altLang="en-US" sz="1600" b="1" dirty="0"/>
              <a:t>布局布线</a:t>
            </a:r>
            <a:r>
              <a:rPr lang="zh-CN" altLang="en-US" sz="1600" dirty="0"/>
              <a:t>（</a:t>
            </a:r>
            <a:r>
              <a:rPr lang="en-US" altLang="zh-CN" sz="1600" dirty="0"/>
              <a:t>Placement and Routing</a:t>
            </a:r>
            <a:r>
              <a:rPr lang="zh-CN" altLang="en-US" sz="1600" dirty="0"/>
              <a:t>）是一个关键步骤，涉及将成千上万的标准单元（如逻辑门、触发器等）放置在芯片的布局区域内。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布局的目标是最小化电路面积、延迟和功耗，同时满足各种设计规则。</a:t>
            </a:r>
          </a:p>
          <a:p>
            <a:r>
              <a:rPr lang="en-US" altLang="zh-CN" sz="1600" b="1" dirty="0"/>
              <a:t>2. Tetris</a:t>
            </a:r>
            <a:r>
              <a:rPr lang="zh-CN" altLang="en-US" sz="1600" b="1" dirty="0"/>
              <a:t>算法的基本思想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/>
              <a:t>水平扫描线</a:t>
            </a:r>
            <a:r>
              <a:rPr lang="zh-CN" altLang="en-US" sz="1600" dirty="0"/>
              <a:t>：</a:t>
            </a:r>
            <a:r>
              <a:rPr lang="en-US" altLang="zh-CN" sz="1600" dirty="0"/>
              <a:t>Tetris</a:t>
            </a:r>
            <a:r>
              <a:rPr lang="zh-CN" altLang="en-US" sz="1600" dirty="0"/>
              <a:t>算法使用一条水平扫描线，从下到上（或者从左到右）扫描布局区域，寻找合适的空间放置电路单元。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/>
              <a:t>“下落”过程</a:t>
            </a:r>
            <a:r>
              <a:rPr lang="zh-CN" altLang="en-US" sz="1600" dirty="0"/>
              <a:t>：就像玩俄罗斯方块时方块下落一样，</a:t>
            </a:r>
            <a:r>
              <a:rPr lang="en-US" altLang="zh-CN" sz="1600" dirty="0"/>
              <a:t>Tetris</a:t>
            </a:r>
            <a:r>
              <a:rPr lang="zh-CN" altLang="en-US" sz="1600" dirty="0"/>
              <a:t>算法将单元“下落”到最底部的空闲位置，尽量减少间隙并优化布局。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/>
              <a:t>填充空隙</a:t>
            </a:r>
            <a:r>
              <a:rPr lang="zh-CN" altLang="en-US" sz="1600" dirty="0"/>
              <a:t>：算法通过“下落”单元，尽量将布局区域填满，减少空白区域的数量。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264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F50BB-AAAA-CBED-4889-92F11BA7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/>
              <a:t>3. </a:t>
            </a:r>
            <a:r>
              <a:rPr lang="zh-CN" altLang="en-US" sz="1800" b="1" dirty="0"/>
              <a:t>应用场景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b="1" dirty="0"/>
              <a:t>初步布局</a:t>
            </a:r>
            <a:r>
              <a:rPr lang="zh-CN" altLang="en-US" sz="1800" dirty="0"/>
              <a:t>：</a:t>
            </a:r>
            <a:r>
              <a:rPr lang="en-US" altLang="zh-CN" sz="1800" dirty="0"/>
              <a:t>Tetris</a:t>
            </a:r>
            <a:r>
              <a:rPr lang="zh-CN" altLang="en-US" sz="1800" dirty="0"/>
              <a:t>算法通常用于初步布局阶段，快速生成一个大致的布局方案。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b="1" dirty="0"/>
              <a:t>后期优化</a:t>
            </a:r>
            <a:r>
              <a:rPr lang="zh-CN" altLang="en-US" sz="1800" dirty="0"/>
              <a:t>：在后续的布局优化阶段，这个算法的结果可能会被其他更精细的优化算法进一步调整。</a:t>
            </a:r>
            <a:endParaRPr lang="en-US" altLang="zh-CN" sz="1800"/>
          </a:p>
          <a:p>
            <a:pPr>
              <a:buFont typeface="Arial" panose="020B0604020202020204" pitchFamily="34" charset="0"/>
              <a:buChar char="•"/>
            </a:pPr>
            <a:endParaRPr lang="zh-CN" altLang="en-US" sz="1800" dirty="0"/>
          </a:p>
          <a:p>
            <a:r>
              <a:rPr lang="en-US" altLang="zh-CN" sz="1800" b="1" dirty="0"/>
              <a:t>4. </a:t>
            </a:r>
            <a:r>
              <a:rPr lang="zh-CN" altLang="en-US" sz="1800" b="1" dirty="0"/>
              <a:t>优缺点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b="1" dirty="0"/>
              <a:t>优点</a:t>
            </a:r>
            <a:r>
              <a:rPr lang="zh-CN" altLang="en-US" sz="1800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简单高效</a:t>
            </a:r>
            <a:r>
              <a:rPr lang="zh-CN" altLang="en-US" sz="1800" dirty="0"/>
              <a:t>：</a:t>
            </a:r>
            <a:r>
              <a:rPr lang="en-US" altLang="zh-CN" sz="1800" dirty="0"/>
              <a:t>Tetris</a:t>
            </a:r>
            <a:r>
              <a:rPr lang="zh-CN" altLang="en-US" sz="1800" dirty="0"/>
              <a:t>算法的计算复杂度较低，易于实现，能够快速产生合理的初步布局。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空间利用率高</a:t>
            </a:r>
            <a:r>
              <a:rPr lang="zh-CN" altLang="en-US" sz="1800" dirty="0"/>
              <a:t>：通过像俄罗斯方块一样填充空间，它可以有效地减少空隙，利用布局区域的面积。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b="1" dirty="0"/>
              <a:t>缺点</a:t>
            </a:r>
            <a:r>
              <a:rPr lang="zh-CN" altLang="en-US" sz="1800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全局优化不足</a:t>
            </a:r>
            <a:r>
              <a:rPr lang="zh-CN" altLang="en-US" sz="1800" dirty="0"/>
              <a:t>：由于</a:t>
            </a:r>
            <a:r>
              <a:rPr lang="en-US" altLang="zh-CN" sz="1800" dirty="0"/>
              <a:t>Tetris</a:t>
            </a:r>
            <a:r>
              <a:rPr lang="zh-CN" altLang="en-US" sz="1800" dirty="0"/>
              <a:t>算法是贪心算法，关注局部最优，不一定能达到全局最优的布局结果。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 b="1" dirty="0"/>
              <a:t>不考虑复杂约束</a:t>
            </a:r>
            <a:r>
              <a:rPr lang="zh-CN" altLang="en-US" sz="1800" dirty="0"/>
              <a:t>：</a:t>
            </a:r>
            <a:r>
              <a:rPr lang="en-US" altLang="zh-CN" sz="1800" dirty="0"/>
              <a:t>Tetris</a:t>
            </a:r>
            <a:r>
              <a:rPr lang="zh-CN" altLang="en-US" sz="1800" dirty="0"/>
              <a:t>算法在处理复杂的设计约束（如时序、功耗等）时，可能表现不佳，需结合其他优化方法使用。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08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FD08D-558D-35DF-34D2-D4712046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流程图</a:t>
            </a:r>
            <a:endParaRPr lang="zh-CN" altLang="en-US" u="sng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EFBB91-38BE-5974-08B3-D0AA10E70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05" y="1146683"/>
            <a:ext cx="4133645" cy="49339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49B45D-1F57-18BD-73BA-37B43648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96" y="974424"/>
            <a:ext cx="4183528" cy="52669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5C2AF2-BE06-8CB6-08B8-1687D9717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70" y="974424"/>
            <a:ext cx="4471990" cy="51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91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3FA4-7229-3FF4-8128-1F8FCBE4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108" y="1065277"/>
            <a:ext cx="3995928" cy="5685774"/>
          </a:xfrm>
        </p:spPr>
        <p:txBody>
          <a:bodyPr/>
          <a:lstStyle/>
          <a:p>
            <a:r>
              <a:rPr lang="zh-CN" altLang="en-US" dirty="0"/>
              <a:t>主函数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实例排序：首先，函数通过</a:t>
            </a:r>
            <a:r>
              <a:rPr lang="en-US" altLang="zh-CN" sz="2000" dirty="0" err="1"/>
              <a:t>pickAndSortMovableInstList</a:t>
            </a:r>
            <a:r>
              <a:rPr lang="zh-CN" altLang="en-US" sz="2000" dirty="0"/>
              <a:t>函数选取并排序所有可移动的实例。遍历并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放置实例：对每个可移动实例，根据其当前的</a:t>
            </a:r>
            <a:r>
              <a:rPr lang="en-US" altLang="zh-CN" sz="2000" dirty="0"/>
              <a:t>Y</a:t>
            </a:r>
            <a:r>
              <a:rPr lang="zh-CN" altLang="en-US" sz="2000" dirty="0"/>
              <a:t>坐标计算对应的行索引，然后尝试将实例放置在该行的可用位置上。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行遍历：如果当前行没有可用的单元格（放置失败），则向上或向下行进行遍历，寻找一个合适的行位置以最小化放置成本。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最终放置：找到最佳行后，将实例放置在该行的最佳位置。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7064FB-440F-35A1-BAD0-5EDE018D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23" y="331132"/>
            <a:ext cx="4665197" cy="6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F37BB-129D-A7EB-9246-D629F4CE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6068"/>
            <a:ext cx="10972800" cy="4934173"/>
          </a:xfrm>
        </p:spPr>
        <p:txBody>
          <a:bodyPr/>
          <a:lstStyle/>
          <a:p>
            <a:r>
              <a:rPr lang="zh-CN" altLang="en-US" dirty="0"/>
              <a:t>按照权重排序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BD6FA8-35D4-529F-D0CB-C0E031C0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37260"/>
            <a:ext cx="6087331" cy="4000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9CD5B-3C6B-5583-2A57-58F150A22BB5}"/>
              </a:ext>
            </a:extLst>
          </p:cNvPr>
          <p:cNvSpPr txBox="1"/>
          <p:nvPr/>
        </p:nvSpPr>
        <p:spPr>
          <a:xfrm>
            <a:off x="6825996" y="1470492"/>
            <a:ext cx="4860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遍历所有实例，并进行以下操作：</a:t>
            </a:r>
            <a:endParaRPr lang="en-US" altLang="zh-CN" dirty="0"/>
          </a:p>
          <a:p>
            <a:r>
              <a:rPr lang="zh-CN" altLang="en-US" dirty="0"/>
              <a:t>如果单元实例的状态是固定的 ，跳过该实例。否则，计算该单元实例的权重。</a:t>
            </a:r>
            <a:endParaRPr lang="en-US" altLang="zh-CN" dirty="0"/>
          </a:p>
          <a:p>
            <a:r>
              <a:rPr lang="en-US" altLang="zh-CN" dirty="0" err="1"/>
              <a:t>max_weight</a:t>
            </a:r>
            <a:r>
              <a:rPr lang="en-US" altLang="zh-CN" dirty="0"/>
              <a:t> </a:t>
            </a:r>
            <a:r>
              <a:rPr lang="zh-CN" altLang="en-US" dirty="0"/>
              <a:t>更新为当前最大值和计算值之间的较大者。</a:t>
            </a:r>
            <a:r>
              <a:rPr lang="en-US" altLang="zh-CN" dirty="0" err="1"/>
              <a:t>min_weight</a:t>
            </a:r>
            <a:r>
              <a:rPr lang="en-US" altLang="zh-CN" dirty="0"/>
              <a:t> </a:t>
            </a:r>
            <a:r>
              <a:rPr lang="zh-CN" altLang="en-US" dirty="0"/>
              <a:t>更新为当前最小值和计算值之间的较小者。将可移动的单元实例加入到 </a:t>
            </a:r>
            <a:r>
              <a:rPr lang="en-US" altLang="zh-CN" dirty="0" err="1"/>
              <a:t>movable_inst_list</a:t>
            </a:r>
            <a:r>
              <a:rPr lang="en-US" altLang="zh-CN" dirty="0"/>
              <a:t> 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最后，将 </a:t>
            </a:r>
            <a:r>
              <a:rPr lang="en-US" altLang="zh-CN" dirty="0" err="1"/>
              <a:t>movable_inst_list</a:t>
            </a:r>
            <a:r>
              <a:rPr lang="en-US" altLang="zh-CN" dirty="0"/>
              <a:t> </a:t>
            </a:r>
            <a:r>
              <a:rPr lang="zh-CN" altLang="en-US" dirty="0"/>
              <a:t>按照权重进行排序。排序的准则是：权重较小的实例排在前面。</a:t>
            </a:r>
          </a:p>
        </p:txBody>
      </p:sp>
    </p:spTree>
    <p:extLst>
      <p:ext uri="{BB962C8B-B14F-4D97-AF65-F5344CB8AC3E}">
        <p14:creationId xmlns:p14="http://schemas.microsoft.com/office/powerpoint/2010/main" val="32696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CC5BA-BF97-F742-6A00-7885CAD19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259492"/>
            <a:ext cx="10972800" cy="4934173"/>
          </a:xfrm>
        </p:spPr>
        <p:txBody>
          <a:bodyPr/>
          <a:lstStyle/>
          <a:p>
            <a:r>
              <a:rPr lang="en-US" altLang="zh-CN" dirty="0"/>
              <a:t>PLACEROW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394B2-E453-AF8D-A1B8-1C79061A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39" y="859345"/>
            <a:ext cx="5703761" cy="248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F18FB9-1BF9-C5A1-D242-A96140C3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31" y="811041"/>
            <a:ext cx="5543730" cy="44617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4361D0-7272-4B40-BF82-CED27ADB00C5}"/>
              </a:ext>
            </a:extLst>
          </p:cNvPr>
          <p:cNvSpPr txBox="1"/>
          <p:nvPr/>
        </p:nvSpPr>
        <p:spPr>
          <a:xfrm>
            <a:off x="269748" y="3566160"/>
            <a:ext cx="5445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placeRow </a:t>
            </a:r>
            <a:r>
              <a:rPr lang="zh-CN" altLang="en-US"/>
              <a:t>函数的作用是将一个实例（</a:t>
            </a:r>
            <a:r>
              <a:rPr lang="en-US" altLang="zh-CN"/>
              <a:t>inst</a:t>
            </a:r>
            <a:r>
              <a:rPr lang="zh-CN" altLang="en-US"/>
              <a:t>）放置到指定的行（</a:t>
            </a:r>
            <a:r>
              <a:rPr lang="en-US" altLang="zh-CN"/>
              <a:t>row_idx</a:t>
            </a:r>
            <a:r>
              <a:rPr lang="zh-CN" altLang="en-US"/>
              <a:t>）中。它先找到合适的间隔位置，如果间隔空间不足，就查找其他可用的间隔。放置实例后，计算其移动的成本，并返回这个成本值。如果无法找到合适的位置，函数会返回一个表示失败的值（</a:t>
            </a:r>
            <a:r>
              <a:rPr lang="en-US" altLang="zh-CN"/>
              <a:t>INT32_MAX</a:t>
            </a:r>
            <a:r>
              <a:rPr lang="zh-CN" altLang="en-US"/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57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46CBF-DEB2-20D8-9793-3D585BBF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A12678-958F-F144-4672-9D10255C5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734" y="3671189"/>
            <a:ext cx="6315075" cy="10096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BBBFB6-4CA5-B2EE-03A8-E3C6408A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35" y="1799653"/>
            <a:ext cx="58864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2030 ”</a:t>
            </a:r>
            <a:r>
              <a:rPr lang="zh-CN" altLang="en-US" dirty="0"/>
              <a:t>三步走</a:t>
            </a:r>
            <a:r>
              <a:rPr lang="en-US" altLang="zh-CN" dirty="0"/>
              <a:t>”</a:t>
            </a:r>
            <a:r>
              <a:rPr lang="zh-CN" altLang="en-US" dirty="0"/>
              <a:t>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3-5</a:t>
            </a:r>
            <a:r>
              <a:rPr lang="zh-CN" altLang="en-US" sz="2800" b="1" dirty="0"/>
              <a:t>年为社区提供经过流片验证的高质量</a:t>
            </a:r>
            <a:r>
              <a:rPr lang="en-US" altLang="zh-CN" sz="2800" b="1" dirty="0"/>
              <a:t>RISC-V</a:t>
            </a:r>
            <a:r>
              <a:rPr lang="zh-CN" altLang="en-US" sz="2800" b="1" dirty="0"/>
              <a:t>开源核、开源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设计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RISC-V</a:t>
            </a:r>
            <a:r>
              <a:rPr lang="zh-CN" altLang="en-US" sz="2400" dirty="0"/>
              <a:t>处理器核</a:t>
            </a:r>
            <a:r>
              <a:rPr lang="en-US" altLang="zh-CN" sz="2400" dirty="0"/>
              <a:t>IP</a:t>
            </a:r>
            <a:r>
              <a:rPr lang="zh-CN" altLang="en-US" sz="2400" dirty="0"/>
              <a:t>、外围</a:t>
            </a:r>
            <a:r>
              <a:rPr lang="en-US" altLang="zh-CN" sz="2400" dirty="0"/>
              <a:t>IP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5-7</a:t>
            </a:r>
            <a:r>
              <a:rPr lang="zh-CN" altLang="en-US" sz="2800" b="1" dirty="0"/>
              <a:t>年逐步构建一套基于开源</a:t>
            </a:r>
            <a:r>
              <a:rPr lang="en-US" altLang="zh-CN" sz="2800" b="1" dirty="0">
                <a:solidFill>
                  <a:srgbClr val="C00000"/>
                </a:solidFill>
              </a:rPr>
              <a:t>EDA</a:t>
            </a:r>
            <a:r>
              <a:rPr lang="zh-CN" altLang="en-US" sz="2800" b="1" dirty="0"/>
              <a:t>工具链、开源</a:t>
            </a:r>
            <a:r>
              <a:rPr lang="en-US" altLang="zh-CN" sz="2800" b="1" dirty="0">
                <a:solidFill>
                  <a:srgbClr val="C00000"/>
                </a:solidFill>
              </a:rPr>
              <a:t>IP</a:t>
            </a:r>
            <a:r>
              <a:rPr lang="zh-CN" altLang="en-US" sz="2800" b="1" dirty="0"/>
              <a:t>、开源</a:t>
            </a:r>
            <a:r>
              <a:rPr lang="zh-CN" altLang="en-US" sz="2800" b="1" dirty="0">
                <a:solidFill>
                  <a:srgbClr val="C00000"/>
                </a:solidFill>
              </a:rPr>
              <a:t>工艺库</a:t>
            </a:r>
            <a:r>
              <a:rPr lang="zh-CN" altLang="en-US" sz="2800" b="1" dirty="0"/>
              <a:t>的开源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芯片设计流程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将商业版工具、</a:t>
            </a:r>
            <a:r>
              <a:rPr lang="en-US" altLang="zh-CN" sz="2400" dirty="0"/>
              <a:t>IP</a:t>
            </a:r>
            <a:r>
              <a:rPr lang="zh-CN" altLang="en-US" sz="2400" dirty="0"/>
              <a:t>逐渐替换为开源版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</a:rPr>
              <a:t>实现本科生用全开源工具开发开源芯片，带着自己芯片毕业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10-15</a:t>
            </a:r>
            <a:r>
              <a:rPr lang="zh-CN" altLang="en-US" sz="2800" b="1" dirty="0"/>
              <a:t>年开发更智能、更自动化的开源工具，提高设计验证效率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形成开源芯片设计生态，降低芯片开发门槛</a:t>
            </a:r>
          </a:p>
        </p:txBody>
      </p:sp>
    </p:spTree>
    <p:extLst>
      <p:ext uri="{BB962C8B-B14F-4D97-AF65-F5344CB8AC3E}">
        <p14:creationId xmlns:p14="http://schemas.microsoft.com/office/powerpoint/2010/main" val="125901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44DB3-D1B1-4F4F-B4EE-A8A8714D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开源是趋势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4CB38-A8C7-43F7-8B95-E75C8ED6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3"/>
            <a:ext cx="10972800" cy="1595434"/>
          </a:xfrm>
        </p:spPr>
        <p:txBody>
          <a:bodyPr/>
          <a:lstStyle/>
          <a:p>
            <a:r>
              <a:rPr lang="en-US" altLang="zh-CN" dirty="0"/>
              <a:t>DARPA ERI</a:t>
            </a:r>
            <a:r>
              <a:rPr lang="zh-CN" altLang="en-US" dirty="0"/>
              <a:t>项目资助</a:t>
            </a:r>
            <a:r>
              <a:rPr lang="en-US" altLang="zh-CN" dirty="0"/>
              <a:t>POSH</a:t>
            </a:r>
            <a:r>
              <a:rPr lang="zh-CN" altLang="en-US" dirty="0"/>
              <a:t>和</a:t>
            </a:r>
            <a:r>
              <a:rPr lang="en-US" altLang="zh-CN" dirty="0"/>
              <a:t>IDEA</a:t>
            </a:r>
            <a:r>
              <a:rPr lang="zh-CN" altLang="en-US" dirty="0"/>
              <a:t>，鼓励</a:t>
            </a:r>
            <a:r>
              <a:rPr lang="zh-CN" altLang="en-US" b="1" dirty="0">
                <a:solidFill>
                  <a:srgbClr val="FF0000"/>
                </a:solidFill>
              </a:rPr>
              <a:t>硬件</a:t>
            </a:r>
            <a:r>
              <a:rPr lang="zh-CN" altLang="en-US" dirty="0"/>
              <a:t>和</a:t>
            </a:r>
            <a:r>
              <a:rPr lang="en-US" altLang="zh-CN" dirty="0"/>
              <a:t>EDA</a:t>
            </a:r>
            <a:r>
              <a:rPr lang="zh-CN" altLang="en-US" b="1" dirty="0">
                <a:solidFill>
                  <a:srgbClr val="FF0000"/>
                </a:solidFill>
              </a:rPr>
              <a:t>软件</a:t>
            </a:r>
            <a:r>
              <a:rPr lang="zh-CN" altLang="en-US" b="1" dirty="0"/>
              <a:t>开源</a:t>
            </a:r>
            <a:endParaRPr lang="en-US" altLang="zh-CN" b="1" dirty="0"/>
          </a:p>
          <a:p>
            <a:r>
              <a:rPr lang="zh-CN" altLang="en-US" dirty="0"/>
              <a:t>近年来</a:t>
            </a:r>
            <a:r>
              <a:rPr lang="zh-CN" altLang="en-US" b="1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EDA</a:t>
            </a:r>
            <a:r>
              <a:rPr lang="zh-CN" altLang="en-US" dirty="0"/>
              <a:t>工具数量呈现快速</a:t>
            </a:r>
            <a:r>
              <a:rPr lang="zh-CN" altLang="en-US" b="1" dirty="0">
                <a:solidFill>
                  <a:srgbClr val="FF0000"/>
                </a:solidFill>
              </a:rPr>
              <a:t>上升</a:t>
            </a:r>
            <a:r>
              <a:rPr lang="zh-CN" altLang="en-US" dirty="0"/>
              <a:t>的趋势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F752C-666E-4BA2-8BEE-0C8EFF99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7" y="2936203"/>
            <a:ext cx="6252642" cy="2780993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07CA7D3-117E-42D8-8819-FF70C5184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332048"/>
              </p:ext>
            </p:extLst>
          </p:nvPr>
        </p:nvGraphicFramePr>
        <p:xfrm>
          <a:off x="6970657" y="2529433"/>
          <a:ext cx="4802243" cy="353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C64A1D9-BE16-4286-B346-C321DF5A2CE5}"/>
              </a:ext>
            </a:extLst>
          </p:cNvPr>
          <p:cNvSpPr txBox="1"/>
          <p:nvPr/>
        </p:nvSpPr>
        <p:spPr>
          <a:xfrm>
            <a:off x="419100" y="5979061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DARPA, Microsystems Technology Office, Broad Agency Announcement</a:t>
            </a: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Electronics Resurgence Initiative: Page 3 Investments Design Thrust, HR001117S0054</a:t>
            </a: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September 15, 2017</a:t>
            </a:r>
            <a:endParaRPr lang="zh-CN" altLang="en-US" sz="10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5DEB45-7BBB-4BAE-A35F-FDF04BD7D04F}"/>
              </a:ext>
            </a:extLst>
          </p:cNvPr>
          <p:cNvSpPr txBox="1"/>
          <p:nvPr/>
        </p:nvSpPr>
        <p:spPr>
          <a:xfrm>
            <a:off x="8877300" y="6136796"/>
            <a:ext cx="3263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https://github.com/clin99/awesome-eda#1999</a:t>
            </a:r>
          </a:p>
        </p:txBody>
      </p:sp>
    </p:spTree>
    <p:extLst>
      <p:ext uri="{BB962C8B-B14F-4D97-AF65-F5344CB8AC3E}">
        <p14:creationId xmlns:p14="http://schemas.microsoft.com/office/powerpoint/2010/main" val="346814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83458-5948-FE25-10F0-3E840628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6265" y="543849"/>
            <a:ext cx="10959008" cy="93049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01 </a:t>
            </a:r>
            <a:r>
              <a:rPr lang="zh-CN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  <a:br>
              <a:rPr lang="zh-CN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43457-F717-C034-79CB-EB46AA28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姓名：张锦森</a:t>
            </a:r>
            <a:endParaRPr lang="en-US" altLang="zh-CN" dirty="0"/>
          </a:p>
          <a:p>
            <a:r>
              <a:rPr lang="zh-CN" altLang="en-US" dirty="0"/>
              <a:t>本科</a:t>
            </a:r>
            <a:r>
              <a:rPr lang="en-US" altLang="zh-CN" dirty="0"/>
              <a:t>:  </a:t>
            </a:r>
            <a:r>
              <a:rPr lang="zh-CN" altLang="en-US" dirty="0"/>
              <a:t>陵科技学院</a:t>
            </a:r>
            <a:endParaRPr lang="en-US" altLang="zh-CN" dirty="0"/>
          </a:p>
          <a:p>
            <a:r>
              <a:rPr lang="zh-CN" altLang="en-US" dirty="0"/>
              <a:t>研究生：深圳大学</a:t>
            </a:r>
            <a:endParaRPr lang="en-US" altLang="zh-CN" dirty="0"/>
          </a:p>
          <a:p>
            <a:r>
              <a:rPr lang="zh-CN" altLang="en-US" dirty="0"/>
              <a:t>爱好：运动，游戏</a:t>
            </a:r>
          </a:p>
        </p:txBody>
      </p:sp>
    </p:spTree>
    <p:extLst>
      <p:ext uri="{BB962C8B-B14F-4D97-AF65-F5344CB8AC3E}">
        <p14:creationId xmlns:p14="http://schemas.microsoft.com/office/powerpoint/2010/main" val="41225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54D9F-14EC-FDDA-67FD-BFC37283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7738" y="642407"/>
            <a:ext cx="10959008" cy="930498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 C++</a:t>
            </a:r>
            <a:r>
              <a:rPr lang="zh-CN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  <a:br>
              <a:rPr lang="zh-CN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FFAEB-E380-8F1C-2770-169D656D2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/>
              <a:t>C++</a:t>
            </a:r>
            <a:r>
              <a:rPr lang="zh-CN" altLang="en-US" dirty="0"/>
              <a:t>基础学习：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基本语法和相关概念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熟悉变量、函数、指针、引用、数组、容器、模板等等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熟悉内存模型、作用域、名称空间、变量生命周期等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三大特性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熟悉对象的封装用法，</a:t>
            </a:r>
            <a:r>
              <a:rPr lang="en-US" altLang="zh-CN" sz="2000" dirty="0"/>
              <a:t>public</a:t>
            </a:r>
            <a:r>
              <a:rPr lang="zh-CN" altLang="en-US" sz="2000" dirty="0"/>
              <a:t>、</a:t>
            </a:r>
            <a:r>
              <a:rPr lang="en-US" altLang="zh-CN" sz="2000" dirty="0"/>
              <a:t>private</a:t>
            </a:r>
            <a:r>
              <a:rPr lang="zh-CN" altLang="en-US" sz="2000" dirty="0"/>
              <a:t>、</a:t>
            </a:r>
            <a:r>
              <a:rPr lang="en-US" altLang="zh-CN" sz="2000" dirty="0"/>
              <a:t>protected</a:t>
            </a:r>
            <a:r>
              <a:rPr lang="zh-CN" altLang="en-US" sz="2000" dirty="0"/>
              <a:t>关键字作用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熟悉继承的用法，公有继承，私有继承，保护继承，解决菱形继承的二义性等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熟悉多态的基本特性，函数重载，运算符重载，虚函数，抽象类等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熟悉</a:t>
            </a:r>
            <a:r>
              <a:rPr lang="en-US" altLang="zh-CN" sz="2400" dirty="0"/>
              <a:t>C++</a:t>
            </a:r>
            <a:r>
              <a:rPr lang="zh-CN" altLang="en-US" sz="2400" dirty="0"/>
              <a:t>高阶用法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1600" dirty="0"/>
              <a:t>友元函数、</a:t>
            </a:r>
            <a:r>
              <a:rPr lang="en-US" altLang="zh-CN" sz="1600" dirty="0"/>
              <a:t>const</a:t>
            </a:r>
            <a:r>
              <a:rPr lang="zh-CN" altLang="en-US" sz="1600" dirty="0"/>
              <a:t>常量、</a:t>
            </a:r>
            <a:r>
              <a:rPr lang="en-US" altLang="zh-CN" sz="1600" dirty="0"/>
              <a:t>static</a:t>
            </a:r>
            <a:r>
              <a:rPr lang="zh-CN" altLang="en-US" sz="1600" dirty="0"/>
              <a:t>静态变量、内联函数、</a:t>
            </a:r>
            <a:r>
              <a:rPr lang="en-US" altLang="zh-CN" sz="1600" dirty="0" err="1"/>
              <a:t>stl</a:t>
            </a:r>
            <a:r>
              <a:rPr lang="zh-CN" altLang="en-US" sz="1600" dirty="0"/>
              <a:t>容器使用等等</a:t>
            </a:r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10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22DA2-274F-9321-11E4-FE7D5C7C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9938"/>
            <a:ext cx="10972800" cy="5670987"/>
          </a:xfrm>
        </p:spPr>
        <p:txBody>
          <a:bodyPr/>
          <a:lstStyle/>
          <a:p>
            <a:r>
              <a:rPr lang="en-US" altLang="zh-CN" dirty="0"/>
              <a:t>Modern </a:t>
            </a:r>
            <a:r>
              <a:rPr lang="en-US" altLang="zh-CN" dirty="0" err="1"/>
              <a:t>cpp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重点掌握 </a:t>
            </a:r>
            <a:r>
              <a:rPr lang="en-US" altLang="zh-CN" dirty="0"/>
              <a:t>auto</a:t>
            </a:r>
            <a:r>
              <a:rPr lang="zh-CN" altLang="en-US" dirty="0"/>
              <a:t>、智能指针、移动构造、</a:t>
            </a:r>
            <a:r>
              <a:rPr lang="en-US" altLang="zh-CN" dirty="0"/>
              <a:t>lambda </a:t>
            </a:r>
            <a:r>
              <a:rPr lang="zh-CN" altLang="en-US" dirty="0"/>
              <a:t>等 </a:t>
            </a:r>
            <a:r>
              <a:rPr lang="en-US" altLang="zh-CN" dirty="0"/>
              <a:t>C++ Modern </a:t>
            </a:r>
            <a:r>
              <a:rPr lang="zh-CN" altLang="en-US" dirty="0"/>
              <a:t>新特性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阅读了</a:t>
            </a:r>
            <a:r>
              <a:rPr lang="en-US" altLang="zh-CN" dirty="0"/>
              <a:t>《</a:t>
            </a:r>
            <a:r>
              <a:rPr lang="zh-CN" altLang="en-US" dirty="0"/>
              <a:t>现代</a:t>
            </a:r>
            <a:r>
              <a:rPr lang="en-US" altLang="zh-CN" dirty="0" err="1"/>
              <a:t>cpp</a:t>
            </a:r>
            <a:r>
              <a:rPr lang="zh-CN" altLang="en-US" dirty="0"/>
              <a:t>快速入门</a:t>
            </a:r>
            <a:r>
              <a:rPr lang="en-US" altLang="zh-CN" dirty="0"/>
              <a:t>》《</a:t>
            </a:r>
            <a:r>
              <a:rPr lang="zh-CN" altLang="en-US" dirty="0"/>
              <a:t>现代</a:t>
            </a:r>
            <a:r>
              <a:rPr lang="en-US" altLang="zh-CN" dirty="0" err="1"/>
              <a:t>cpp</a:t>
            </a:r>
            <a:r>
              <a:rPr lang="zh-CN" altLang="en-US" dirty="0"/>
              <a:t>并发实战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AF5949-B546-7907-B364-F2EA7BCCF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3B7A8-0DF9-46D3-463A-5F4C120C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2754" y="78435"/>
            <a:ext cx="10959008" cy="930498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 ASTAR</a:t>
            </a:r>
            <a:r>
              <a:rPr lang="zh-CN" altLang="en-US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寻路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84B306-A3BD-1F96-AE9A-0A8BCB1BE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654" y="1196975"/>
            <a:ext cx="3978692" cy="4933950"/>
          </a:xfrm>
        </p:spPr>
      </p:pic>
    </p:spTree>
    <p:extLst>
      <p:ext uri="{BB962C8B-B14F-4D97-AF65-F5344CB8AC3E}">
        <p14:creationId xmlns:p14="http://schemas.microsoft.com/office/powerpoint/2010/main" val="341276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F5D6B-F373-AD8D-7586-298F8E12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抽象类和数据结构设计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5B77D-5210-527A-9316-CD633537B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A*</a:t>
            </a:r>
            <a:r>
              <a:rPr lang="zh-CN" altLang="en-US" dirty="0"/>
              <a:t>算法类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399BC5-3E84-84DF-7B6F-D73D3681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4" y="1938309"/>
            <a:ext cx="8501684" cy="45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94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1759</Words>
  <Application>Microsoft Office PowerPoint</Application>
  <PresentationFormat>宽屏</PresentationFormat>
  <Paragraphs>139</Paragraphs>
  <Slides>28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华康俪金黑W8(P)</vt:lpstr>
      <vt:lpstr>Microsoft YaHei</vt:lpstr>
      <vt:lpstr>Microsoft YaHei</vt:lpstr>
      <vt:lpstr>Arial</vt:lpstr>
      <vt:lpstr>Arial Black</vt:lpstr>
      <vt:lpstr>Times New Roman</vt:lpstr>
      <vt:lpstr>Wingdings</vt:lpstr>
      <vt:lpstr>Network</vt:lpstr>
      <vt:lpstr>自定义设计方案</vt:lpstr>
      <vt:lpstr>iEDA水滴计划答辩                     ——2022-08期             </vt:lpstr>
      <vt:lpstr>PowerPoint 演示文稿</vt:lpstr>
      <vt:lpstr>2030 ”三步走”规划</vt:lpstr>
      <vt:lpstr>开源是趋势</vt:lpstr>
      <vt:lpstr>01 个人简介 </vt:lpstr>
      <vt:lpstr>2 C++实习总结 </vt:lpstr>
      <vt:lpstr>PowerPoint 演示文稿</vt:lpstr>
      <vt:lpstr>3 ASTAR寻路</vt:lpstr>
      <vt:lpstr>抽象类和数据结构设计</vt:lpstr>
      <vt:lpstr>PowerPoint 演示文稿</vt:lpstr>
      <vt:lpstr>PowerPoint 演示文稿</vt:lpstr>
      <vt:lpstr>PowerPoint 演示文稿</vt:lpstr>
      <vt:lpstr>运行结果</vt:lpstr>
      <vt:lpstr>全局布局和布局合法化</vt:lpstr>
      <vt:lpstr>Abacus algorithm</vt:lpstr>
      <vt:lpstr>排序与初始步骤 </vt:lpstr>
      <vt:lpstr>行扫描与放置 </vt:lpstr>
      <vt:lpstr>PowerPoint 演示文稿</vt:lpstr>
      <vt:lpstr>PowerPoint 演示文稿</vt:lpstr>
      <vt:lpstr>动态规划步骤</vt:lpstr>
      <vt:lpstr>TETRIS算法</vt:lpstr>
      <vt:lpstr>PowerPoint 演示文稿</vt:lpstr>
      <vt:lpstr>流程图</vt:lpstr>
      <vt:lpstr>PowerPoint 演示文稿</vt:lpstr>
      <vt:lpstr>PowerPoint 演示文稿</vt:lpstr>
      <vt:lpstr>PowerPoint 演示文稿</vt:lpstr>
      <vt:lpstr>运行结果对比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luther zhang</cp:lastModifiedBy>
  <cp:revision>2688</cp:revision>
  <dcterms:created xsi:type="dcterms:W3CDTF">2018-08-11T07:24:00Z</dcterms:created>
  <dcterms:modified xsi:type="dcterms:W3CDTF">2024-08-16T11:17:48Z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